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rica One" panose="020B0604020202020204" charset="0"/>
      <p:regular r:id="rId18"/>
    </p:embeddedFont>
    <p:embeddedFont>
      <p:font typeface="Impact" panose="020B0806030902050204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hyperlink" Target="https://www.e-sfera.hr/dodatni-digitalni-sadrzaji/6799b933-18cc-4e44-a336-bf0d538bbeaf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40716" y="100103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7961442" y="1517922"/>
            <a:ext cx="277319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8068721" y="2508238"/>
            <a:ext cx="27731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 iz rečenica upitne zamjenice i odredi im padež.</a:t>
            </a:r>
            <a:endParaRPr sz="2400" dirty="0"/>
          </a:p>
        </p:txBody>
      </p:sp>
      <p:sp>
        <p:nvSpPr>
          <p:cNvPr id="234" name="Google Shape;234;p22"/>
          <p:cNvSpPr txBox="1"/>
          <p:nvPr/>
        </p:nvSpPr>
        <p:spPr>
          <a:xfrm>
            <a:off x="502431" y="1141986"/>
            <a:ext cx="45197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koga čuvaš bakin kolač?</a:t>
            </a:r>
            <a:endParaRPr sz="2400" dirty="0"/>
          </a:p>
        </p:txBody>
      </p:sp>
      <p:sp>
        <p:nvSpPr>
          <p:cNvPr id="235" name="Google Shape;235;p22"/>
          <p:cNvSpPr txBox="1"/>
          <p:nvPr/>
        </p:nvSpPr>
        <p:spPr>
          <a:xfrm>
            <a:off x="502431" y="1839700"/>
            <a:ext cx="29260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kime zvona zvone?</a:t>
            </a:r>
            <a:endParaRPr sz="2400" dirty="0"/>
          </a:p>
        </p:txBody>
      </p:sp>
      <p:sp>
        <p:nvSpPr>
          <p:cNvPr id="236" name="Google Shape;236;p22"/>
          <p:cNvSpPr txBox="1"/>
          <p:nvPr/>
        </p:nvSpPr>
        <p:spPr>
          <a:xfrm>
            <a:off x="502431" y="2484700"/>
            <a:ext cx="3944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čiji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rođendan pozvana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237" name="Google Shape;237;p22"/>
          <p:cNvSpPr txBox="1"/>
          <p:nvPr/>
        </p:nvSpPr>
        <p:spPr>
          <a:xfrm>
            <a:off x="502431" y="3205650"/>
            <a:ext cx="32657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naš račun?</a:t>
            </a:r>
            <a:endParaRPr sz="2400" dirty="0"/>
          </a:p>
        </p:txBody>
      </p:sp>
      <p:cxnSp>
        <p:nvCxnSpPr>
          <p:cNvPr id="238" name="Google Shape;238;p22"/>
          <p:cNvCxnSpPr/>
          <p:nvPr/>
        </p:nvCxnSpPr>
        <p:spPr>
          <a:xfrm rot="10800000" flipH="1">
            <a:off x="4476880" y="1454981"/>
            <a:ext cx="2328869" cy="21198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22"/>
          <p:cNvCxnSpPr/>
          <p:nvPr/>
        </p:nvCxnSpPr>
        <p:spPr>
          <a:xfrm rot="10800000" flipH="1">
            <a:off x="4458602" y="2191677"/>
            <a:ext cx="2347146" cy="894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22"/>
          <p:cNvCxnSpPr/>
          <p:nvPr/>
        </p:nvCxnSpPr>
        <p:spPr>
          <a:xfrm rot="10800000" flipH="1">
            <a:off x="4476880" y="2884810"/>
            <a:ext cx="2347147" cy="885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22"/>
          <p:cNvCxnSpPr/>
          <p:nvPr/>
        </p:nvCxnSpPr>
        <p:spPr>
          <a:xfrm rot="10800000" flipH="1">
            <a:off x="4476880" y="3635810"/>
            <a:ext cx="2347147" cy="2678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2" name="Google Shape;242;p22"/>
          <p:cNvSpPr txBox="1"/>
          <p:nvPr/>
        </p:nvSpPr>
        <p:spPr>
          <a:xfrm>
            <a:off x="440220" y="4249613"/>
            <a:ext cx="4893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rečenicu i precrtaj netočno.</a:t>
            </a:r>
            <a:endParaRPr sz="2400" dirty="0"/>
          </a:p>
        </p:txBody>
      </p:sp>
      <p:sp>
        <p:nvSpPr>
          <p:cNvPr id="243" name="Google Shape;243;p22"/>
          <p:cNvSpPr txBox="1"/>
          <p:nvPr/>
        </p:nvSpPr>
        <p:spPr>
          <a:xfrm>
            <a:off x="445459" y="4759466"/>
            <a:ext cx="50756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Marko je pitao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tko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će voziti tatin auto.</a:t>
            </a:r>
            <a:endParaRPr sz="2400" dirty="0"/>
          </a:p>
        </p:txBody>
      </p:sp>
      <p:sp>
        <p:nvSpPr>
          <p:cNvPr id="244" name="Google Shape;244;p22"/>
          <p:cNvSpPr txBox="1"/>
          <p:nvPr/>
        </p:nvSpPr>
        <p:spPr>
          <a:xfrm>
            <a:off x="445459" y="5280361"/>
            <a:ext cx="55212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Zamjenica tko je upitna/odnosna.</a:t>
            </a:r>
            <a:endParaRPr sz="2400" dirty="0"/>
          </a:p>
        </p:txBody>
      </p:sp>
      <p:cxnSp>
        <p:nvCxnSpPr>
          <p:cNvPr id="245" name="Google Shape;245;p22"/>
          <p:cNvCxnSpPr/>
          <p:nvPr/>
        </p:nvCxnSpPr>
        <p:spPr>
          <a:xfrm rot="10800000" flipH="1">
            <a:off x="2751991" y="5521572"/>
            <a:ext cx="676521" cy="337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22"/>
          <p:cNvSpPr txBox="1"/>
          <p:nvPr/>
        </p:nvSpPr>
        <p:spPr>
          <a:xfrm>
            <a:off x="4731006" y="1006660"/>
            <a:ext cx="14791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koga - A</a:t>
            </a:r>
            <a:endParaRPr sz="2400" dirty="0"/>
          </a:p>
        </p:txBody>
      </p:sp>
      <p:sp>
        <p:nvSpPr>
          <p:cNvPr id="247" name="Google Shape;247;p22"/>
          <p:cNvSpPr txBox="1"/>
          <p:nvPr/>
        </p:nvSpPr>
        <p:spPr>
          <a:xfrm>
            <a:off x="4731006" y="1796120"/>
            <a:ext cx="14791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kime - I</a:t>
            </a:r>
            <a:endParaRPr sz="2400" dirty="0"/>
          </a:p>
        </p:txBody>
      </p:sp>
      <p:sp>
        <p:nvSpPr>
          <p:cNvPr id="248" name="Google Shape;248;p22"/>
          <p:cNvSpPr txBox="1"/>
          <p:nvPr/>
        </p:nvSpPr>
        <p:spPr>
          <a:xfrm>
            <a:off x="4772802" y="2424307"/>
            <a:ext cx="14791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čiji - A</a:t>
            </a:r>
            <a:endParaRPr sz="2400" dirty="0"/>
          </a:p>
        </p:txBody>
      </p:sp>
      <p:sp>
        <p:nvSpPr>
          <p:cNvPr id="249" name="Google Shape;249;p22"/>
          <p:cNvSpPr txBox="1"/>
          <p:nvPr/>
        </p:nvSpPr>
        <p:spPr>
          <a:xfrm>
            <a:off x="4771854" y="3162769"/>
            <a:ext cx="14791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kolik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 - N</a:t>
            </a:r>
            <a:endParaRPr sz="2400" dirty="0"/>
          </a:p>
        </p:txBody>
      </p:sp>
      <p:pic>
        <p:nvPicPr>
          <p:cNvPr id="25" name="Google Shape;21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187" y="1301251"/>
            <a:ext cx="631320" cy="7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1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99000" y="1991508"/>
            <a:ext cx="631320" cy="7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1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3825228"/>
            <a:ext cx="663812" cy="7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42181" y="1104645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6" name="Google Shape;256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7" name="Google Shape;25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3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0" name="Google Shape;260;p23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1" name="Google Shape;261;p23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2" name="Google Shape;262;p23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3" name="Google Shape;263;p23"/>
          <p:cNvSpPr txBox="1"/>
          <p:nvPr/>
        </p:nvSpPr>
        <p:spPr>
          <a:xfrm>
            <a:off x="8280928" y="1510245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64" name="Google Shape;264;p23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5" name="Google Shape;265;p23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693299" y="2597729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3"/>
          <p:cNvSpPr txBox="1"/>
          <p:nvPr/>
        </p:nvSpPr>
        <p:spPr>
          <a:xfrm>
            <a:off x="1909482" y="1264024"/>
            <a:ext cx="155985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Pogađaj zagonetke i ponavljaj upitne zamjenice.</a:t>
            </a:r>
            <a:endParaRPr/>
          </a:p>
        </p:txBody>
      </p:sp>
      <p:sp>
        <p:nvSpPr>
          <p:cNvPr id="267" name="Google Shape;267;p23"/>
          <p:cNvSpPr txBox="1"/>
          <p:nvPr/>
        </p:nvSpPr>
        <p:spPr>
          <a:xfrm>
            <a:off x="1909482" y="2573063"/>
            <a:ext cx="175882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zvučne zapise i ponovi o pravilnoj uporabi upitnih zamjenica.</a:t>
            </a:r>
            <a:endParaRPr/>
          </a:p>
        </p:txBody>
      </p:sp>
      <p:sp>
        <p:nvSpPr>
          <p:cNvPr id="268" name="Google Shape;268;p23"/>
          <p:cNvSpPr txBox="1"/>
          <p:nvPr/>
        </p:nvSpPr>
        <p:spPr>
          <a:xfrm>
            <a:off x="1909482" y="3979587"/>
            <a:ext cx="18825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 igru i zagonetke ponovi upitne zamjenice.</a:t>
            </a:r>
            <a:endParaRPr/>
          </a:p>
        </p:txBody>
      </p:sp>
      <p:sp>
        <p:nvSpPr>
          <p:cNvPr id="269" name="Google Shape;269;p23"/>
          <p:cNvSpPr txBox="1"/>
          <p:nvPr/>
        </p:nvSpPr>
        <p:spPr>
          <a:xfrm>
            <a:off x="5309590" y="1264024"/>
            <a:ext cx="148566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pomoću nastavnih listića ponovi nastavnu jedinicu.</a:t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5251526" y="2690841"/>
            <a:ext cx="183198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poznavanje upitnih zamjenica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59509" y="1446617"/>
            <a:ext cx="35410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Upitne zamjenice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98901" y="1038501"/>
            <a:ext cx="4385056" cy="446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2873" y="2010278"/>
            <a:ext cx="2076395" cy="213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890694" y="1930107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49810">
            <a:off x="818257" y="404545"/>
            <a:ext cx="4313678" cy="589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506412" y="2670342"/>
            <a:ext cx="321700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zamjenice? Nabroji vrste zamjenice koje si do sada upoznao/upoznala? Što zamjenjuju?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16" y="2199362"/>
            <a:ext cx="5722360" cy="417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6605967" y="1247313"/>
            <a:ext cx="4912230" cy="485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369829" y="253610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0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06" y="5183387"/>
            <a:ext cx="1391648" cy="165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8341978" y="1141265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7295492" y="2475591"/>
            <a:ext cx="363437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u bilježnicu pitanja čije bi odgovore željeli znati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 i Bubica te odgovori na njih.</a:t>
            </a:r>
            <a:endParaRPr sz="2400" dirty="0"/>
          </a:p>
        </p:txBody>
      </p:sp>
      <p:sp>
        <p:nvSpPr>
          <p:cNvPr id="123" name="Google Shape;123;p16"/>
          <p:cNvSpPr txBox="1"/>
          <p:nvPr/>
        </p:nvSpPr>
        <p:spPr>
          <a:xfrm>
            <a:off x="7652913" y="3921227"/>
            <a:ext cx="3200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riječ ili riječi koje su izravan odgovor na postavljeno pitanje.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248446" y="1056844"/>
            <a:ext cx="2424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Tko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uvijek može pouzdati u imenicu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4273079" y="1758540"/>
            <a:ext cx="32165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koga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zaljubljen usklik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4875819" y="747081"/>
            <a:ext cx="22821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Što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prilog misli o glagolu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2470280" y="481005"/>
            <a:ext cx="207224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Kakav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odnos između lokativa i prijedloga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88560" y="1348455"/>
            <a:ext cx="4612870" cy="461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0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944757" y="148552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7573596" y="2478855"/>
            <a:ext cx="31170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UPITNE ZAMJENICE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1291803" y="685981"/>
            <a:ext cx="70305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Istaknute su riječi u upitnim rečenicama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upitne zamjenice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kakvim rečenicama se upotrebljavaju? Što zamjenjuju?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387533" y="1968743"/>
            <a:ext cx="570846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Tko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najbolji prijatelj prijedlogu?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Imenica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prijatelj prijedlogu.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Koji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najveći strah vlastite imenice?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Malo početno slovo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najveći je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strah vlastite imenice. 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5142843" y="2144451"/>
            <a:ext cx="11835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pitanje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5138217" y="3131535"/>
            <a:ext cx="14316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odgovor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5138217" y="3707353"/>
            <a:ext cx="13224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pitanje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5138217" y="4560475"/>
            <a:ext cx="14316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odgovor</a:t>
            </a:r>
            <a:endParaRPr sz="2400"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7175594" y="3085847"/>
            <a:ext cx="381850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Upitne su zamjenice upitne riječi u upitnim rečenicama.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Zamjenjuju riječ ili riječi koje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očekuju u odgovoru.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989" y="1454980"/>
            <a:ext cx="7079367" cy="468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334419" y="1387971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8341138" y="2129861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7965927" y="3087834"/>
            <a:ext cx="25516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VRSTE UPITNIH ZAMJENICA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1746261" y="701010"/>
            <a:ext cx="67604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umnu mapu. Nabroji upitne zamjenice?                  </a:t>
            </a:r>
            <a:endParaRPr lang="hr-HR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najčešće upotrebljavaš?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3" name="Google Shape;163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071566" y="789477"/>
            <a:ext cx="5117729" cy="50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85191" y="2860633"/>
            <a:ext cx="6349068" cy="362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1500" y="483132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8653201" y="1216308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2506908" y="316383"/>
            <a:ext cx="56936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Odredi padež istaknutim upitnim zamjenicama. Pomozi si odgovorima.</a:t>
            </a:r>
            <a:endParaRPr sz="2400" dirty="0"/>
          </a:p>
        </p:txBody>
      </p:sp>
      <p:sp>
        <p:nvSpPr>
          <p:cNvPr id="170" name="Google Shape;170;p19"/>
          <p:cNvSpPr txBox="1"/>
          <p:nvPr/>
        </p:nvSpPr>
        <p:spPr>
          <a:xfrm>
            <a:off x="345005" y="1547900"/>
            <a:ext cx="43238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čijem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krovu mačke trčkaraju?</a:t>
            </a:r>
            <a:endParaRPr sz="2400" dirty="0"/>
          </a:p>
        </p:txBody>
      </p:sp>
      <p:sp>
        <p:nvSpPr>
          <p:cNvPr id="171" name="Google Shape;171;p19"/>
          <p:cNvSpPr txBox="1"/>
          <p:nvPr/>
        </p:nvSpPr>
        <p:spPr>
          <a:xfrm>
            <a:off x="345005" y="2223855"/>
            <a:ext cx="45878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što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oslanja bakina ograda?</a:t>
            </a:r>
            <a:endParaRPr sz="2400" dirty="0"/>
          </a:p>
        </p:txBody>
      </p:sp>
      <p:sp>
        <p:nvSpPr>
          <p:cNvPr id="172" name="Google Shape;172;p19"/>
          <p:cNvSpPr txBox="1"/>
          <p:nvPr/>
        </p:nvSpPr>
        <p:spPr>
          <a:xfrm>
            <a:off x="7961583" y="2660928"/>
            <a:ext cx="2299063" cy="117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2568653" y="3380685"/>
            <a:ext cx="2569023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Tko?        Što?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Koga?      Čega?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Komu?    Čemu?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Koga?      Što?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              –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O komu? Čemu?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 kime?     Čime?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670704" y="2705566"/>
            <a:ext cx="41697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promjena zamjenica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Tko? Što?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1064148" y="1227992"/>
            <a:ext cx="5355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838342" y="1963692"/>
            <a:ext cx="5355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  <p:sp>
        <p:nvSpPr>
          <p:cNvPr id="178" name="Google Shape;178;p19"/>
          <p:cNvSpPr txBox="1"/>
          <p:nvPr/>
        </p:nvSpPr>
        <p:spPr>
          <a:xfrm>
            <a:off x="7632978" y="2524899"/>
            <a:ext cx="409896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Padežne oblike zamjenica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što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poznajemo kao padežna pitanja.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Zamjenice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koji, čiji, kakav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kolik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sklanjaju se kao pridjevi.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8307387" y="5155564"/>
            <a:ext cx="2506311" cy="400110"/>
          </a:xfrm>
          <a:prstGeom prst="rect">
            <a:avLst/>
          </a:prstGeom>
          <a:solidFill>
            <a:srgbClr val="FA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udžbenik 29. str.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4767943" y="1531645"/>
            <a:ext cx="23811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 Markovom )</a:t>
            </a:r>
            <a:endParaRPr sz="2400"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4814866" y="2201735"/>
            <a:ext cx="20193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 kuću )</a:t>
            </a:r>
            <a:endParaRPr sz="2400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8227812" y="1816180"/>
            <a:ext cx="28590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SKLONIDBA UPITNIH ZAMJENICA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021048" y="376454"/>
            <a:ext cx="5934593" cy="559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3" y="152315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2872" y="491675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7657646" y="802880"/>
            <a:ext cx="256629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1122641" y="710764"/>
            <a:ext cx="56530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sljedeće primjere. Jesu li u zadanim rečenicama upitne zamjenice?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367807" y="1899899"/>
            <a:ext cx="53505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Pogriješio je onaj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tko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napiše vlastitu imenicu malim početnim slovom. </a:t>
            </a:r>
            <a:endParaRPr sz="2400"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321203" y="2817848"/>
            <a:ext cx="53263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Najbolji je prijatelj prijedlogu imenica,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što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potvrđuje njihov odnos u rečenici. </a:t>
            </a:r>
            <a:endParaRPr sz="240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7049127" y="1923345"/>
            <a:ext cx="425324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primjerima rečenica zamjenice tko i što više nisu upitne nego 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odnosne zamjenice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Njihova je uloga ujediniti dvije jednostavne rečenice.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razlikuju se oblikom od upitnih.</a:t>
            </a:r>
            <a:endParaRPr sz="2400" dirty="0"/>
          </a:p>
        </p:txBody>
      </p:sp>
      <p:sp>
        <p:nvSpPr>
          <p:cNvPr id="197" name="Google Shape;197;p20"/>
          <p:cNvSpPr txBox="1"/>
          <p:nvPr/>
        </p:nvSpPr>
        <p:spPr>
          <a:xfrm>
            <a:off x="311669" y="3872926"/>
            <a:ext cx="24856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Tko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sluša glazbu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2814182" y="3826807"/>
            <a:ext cx="3555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Glazbu sluša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se želi odmoriti.</a:t>
            </a:r>
            <a:endParaRPr sz="2400" dirty="0"/>
          </a:p>
        </p:txBody>
      </p:sp>
      <p:sp>
        <p:nvSpPr>
          <p:cNvPr id="199" name="Google Shape;199;p20"/>
          <p:cNvSpPr txBox="1"/>
          <p:nvPr/>
        </p:nvSpPr>
        <p:spPr>
          <a:xfrm>
            <a:off x="386433" y="4752076"/>
            <a:ext cx="16744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upitna </a:t>
            </a:r>
            <a:r>
              <a:rPr lang="hr-HR" sz="2400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zamjenica</a:t>
            </a:r>
            <a:endParaRPr sz="2400" dirty="0">
              <a:solidFill>
                <a:srgbClr val="FA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3468748" y="4801164"/>
            <a:ext cx="15400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odnosna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zamjenica</a:t>
            </a:r>
            <a:endParaRPr sz="24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634549" y="1544377"/>
            <a:ext cx="31694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ODNOSNE ZAMJENICE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88077" y="730901"/>
            <a:ext cx="4635855" cy="457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1046" y="4457264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7544390" y="1229977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7745917" y="1924279"/>
            <a:ext cx="30044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PISANJE UPITNE ZAMJENICE</a:t>
            </a:r>
            <a:endParaRPr sz="2400" dirty="0"/>
          </a:p>
        </p:txBody>
      </p:sp>
      <p:sp>
        <p:nvSpPr>
          <p:cNvPr id="213" name="Google Shape;213;p21"/>
          <p:cNvSpPr/>
          <p:nvPr/>
        </p:nvSpPr>
        <p:spPr>
          <a:xfrm>
            <a:off x="665193" y="893183"/>
            <a:ext cx="61033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Označi koji je točan, a koji netočan znakovima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400" b="1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551940" y="2490081"/>
            <a:ext cx="3164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Šta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želio raditi danas?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551940" y="3267366"/>
            <a:ext cx="31720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Što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želio raditi danas?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551940" y="3973843"/>
            <a:ext cx="43341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Što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ćeš joj darovati za rođendan?</a:t>
            </a:r>
            <a:endParaRPr sz="240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551940" y="4714114"/>
            <a:ext cx="45395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Šta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ćeš joj darovati za rođendan?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4984599" y="2406129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4952222" y="3172389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4984599" y="3938649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5091511" y="4652559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7445571" y="2720283"/>
            <a:ext cx="388704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hrvatskome standardnom jeziku upitna zamjenica glasi što, a ne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531</Words>
  <Application>Microsoft Office PowerPoint</Application>
  <PresentationFormat>Široki zaslon</PresentationFormat>
  <Paragraphs>98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Calibri</vt:lpstr>
      <vt:lpstr>Erica One</vt:lpstr>
      <vt:lpstr>Impact</vt:lpstr>
      <vt:lpstr>Arial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2020-09-13T05:47:56Z</dcterms:modified>
</cp:coreProperties>
</file>